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57" r:id="rId3"/>
    <p:sldId id="259" r:id="rId4"/>
    <p:sldId id="261" r:id="rId5"/>
    <p:sldId id="298" r:id="rId6"/>
    <p:sldId id="296" r:id="rId7"/>
    <p:sldId id="295" r:id="rId8"/>
    <p:sldId id="297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Georgia" panose="02040502050405020303" pitchFamily="18" charset="0"/>
      <p:regular r:id="rId54"/>
      <p:bold r:id="rId55"/>
      <p:italic r:id="rId56"/>
      <p:boldItalic r:id="rId57"/>
    </p:embeddedFont>
    <p:embeddedFont>
      <p:font typeface="Lato" panose="020F0502020204030203" pitchFamily="34" charset="0"/>
      <p:regular r:id="rId58"/>
      <p:bold r:id="rId59"/>
      <p:italic r:id="rId60"/>
      <p:boldItalic r:id="rId61"/>
    </p:embeddedFont>
    <p:embeddedFont>
      <p:font typeface="Lato Light" panose="020F0502020204030203" pitchFamily="34" charset="0"/>
      <p:regular r:id="rId62"/>
      <p:bold r:id="rId63"/>
      <p:italic r:id="rId64"/>
      <p:boldItalic r:id="rId65"/>
    </p:embeddedFont>
    <p:embeddedFont>
      <p:font typeface="Montserrat" panose="00000500000000000000" pitchFamily="2" charset="0"/>
      <p:regular r:id="rId66"/>
      <p:bold r:id="rId67"/>
      <p:italic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맑은 고딕" panose="020B0503020000020004" pitchFamily="50" charset="-127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3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254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51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707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42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539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62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aa6d39ba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aa6d39ba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aa6d39ba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aa6d39ba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aa6d39ba0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aa6d39ba0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aa6d39ba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aa6d39ba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aa6d39ba0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aa6d39ba0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aa6d39ba0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aa6d39ba0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aa6d39ba0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aa6d39ba0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aa6d39ba0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aa6d39ba0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038cf9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038cf9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374623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3746237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24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00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362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138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94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lat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361446" y="1605086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Assignment 1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9EF39-7725-47A9-9134-EC07F569C0B6}"/>
              </a:ext>
            </a:extLst>
          </p:cNvPr>
          <p:cNvSpPr txBox="1"/>
          <p:nvPr/>
        </p:nvSpPr>
        <p:spPr>
          <a:xfrm>
            <a:off x="4414345" y="2908708"/>
            <a:ext cx="318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17102040 </a:t>
            </a:r>
            <a:r>
              <a:rPr lang="en-US" altLang="ko-KR" sz="1800" dirty="0" err="1"/>
              <a:t>Kwon,Tae</a:t>
            </a:r>
            <a:r>
              <a:rPr lang="en-US" altLang="ko-KR" sz="1800" dirty="0"/>
              <a:t> Hyeon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89166" y="132643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Correlation</a:t>
            </a:r>
            <a:endParaRPr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52FB4-05B9-4F88-BB52-8EB1B317767D}"/>
              </a:ext>
            </a:extLst>
          </p:cNvPr>
          <p:cNvSpPr txBox="1"/>
          <p:nvPr/>
        </p:nvSpPr>
        <p:spPr>
          <a:xfrm>
            <a:off x="4625095" y="1870095"/>
            <a:ext cx="4206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plot showed the correlation between variables through the depth of 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darker the blue, the higher the correlation.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D12EB9-F37D-4227-89A3-1719BFAFEFA3}"/>
              </a:ext>
            </a:extLst>
          </p:cNvPr>
          <p:cNvCxnSpPr>
            <a:cxnSpLocks/>
          </p:cNvCxnSpPr>
          <p:nvPr/>
        </p:nvCxnSpPr>
        <p:spPr>
          <a:xfrm>
            <a:off x="4400918" y="1232966"/>
            <a:ext cx="0" cy="326824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91613B0-B157-4F5C-A366-7655CCF2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0" y="1132676"/>
            <a:ext cx="3344226" cy="34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62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89166" y="132643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Correlation</a:t>
            </a:r>
            <a:endParaRPr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E7B536-AE59-434A-8111-088FC6F82C96}"/>
              </a:ext>
            </a:extLst>
          </p:cNvPr>
          <p:cNvSpPr txBox="1"/>
          <p:nvPr/>
        </p:nvSpPr>
        <p:spPr>
          <a:xfrm>
            <a:off x="4719483" y="1227066"/>
            <a:ext cx="41564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Based on the plot of the previous slide, we check the correlation coefficient of other variables with respect to ‘price’.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Variables with a correlation coefficient of 0.1 or less are excluded because it is difficult to judge that they have a direct influence on price determination.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So, we will discuss the linear model to use these 9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(sqft_living,sqft_living15,sqft_above,bathrooms,sqft_basement,bedrooms,lat,floors,yr_renovated)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AB5A24-F591-4482-988C-B5FE6F1D18FA}"/>
              </a:ext>
            </a:extLst>
          </p:cNvPr>
          <p:cNvCxnSpPr>
            <a:cxnSpLocks/>
          </p:cNvCxnSpPr>
          <p:nvPr/>
        </p:nvCxnSpPr>
        <p:spPr>
          <a:xfrm>
            <a:off x="4572000" y="1227067"/>
            <a:ext cx="0" cy="326824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6BD6482-6E2D-4FA7-9728-187711244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5" y="1227066"/>
            <a:ext cx="3433431" cy="32682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94DB3D-1464-4F44-B5FC-139A6E52EBB7}"/>
              </a:ext>
            </a:extLst>
          </p:cNvPr>
          <p:cNvSpPr/>
          <p:nvPr/>
        </p:nvSpPr>
        <p:spPr>
          <a:xfrm>
            <a:off x="595826" y="2129666"/>
            <a:ext cx="1457149" cy="1404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6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21287" y="-128024"/>
            <a:ext cx="815928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/>
              <a:t>Correlation plot between price and variables</a:t>
            </a:r>
            <a:endParaRPr sz="2800"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81F0AA-10FA-400F-B2EB-80CCB9FA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7" y="816369"/>
            <a:ext cx="1579987" cy="129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9B5F50-2FDF-4DB9-8CEF-9A7B2F69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56" y="846821"/>
            <a:ext cx="1631949" cy="130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045D26F-8FFE-4478-99AF-ACF5F5B5F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90" y="3577221"/>
            <a:ext cx="1639316" cy="130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A310026-3252-4ACD-9F1F-FD0C6C83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0" y="2196795"/>
            <a:ext cx="1598366" cy="132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DD05708-75D6-4E83-B56B-0EBAE38B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9" y="3577221"/>
            <a:ext cx="1639317" cy="127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5DD6E93-21A0-42D0-9B7F-DB7CCE3A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94" y="2264481"/>
            <a:ext cx="1683910" cy="131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4A9563E1-041F-45E3-A46E-E558E259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04" y="846821"/>
            <a:ext cx="1676000" cy="130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F340A336-D0C8-4F0C-A284-CB062EDB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295" y="2245745"/>
            <a:ext cx="1683910" cy="131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DF971F4C-EDB6-472D-B940-4D6B6EE7E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04" y="3626774"/>
            <a:ext cx="1683910" cy="131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BE6A92-5F1A-4DE6-BCB2-8F6910DC07D3}"/>
              </a:ext>
            </a:extLst>
          </p:cNvPr>
          <p:cNvCxnSpPr>
            <a:cxnSpLocks/>
          </p:cNvCxnSpPr>
          <p:nvPr/>
        </p:nvCxnSpPr>
        <p:spPr>
          <a:xfrm>
            <a:off x="5645682" y="1179871"/>
            <a:ext cx="0" cy="340392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D5974E-AC91-46D8-9144-4826AFAF2B80}"/>
              </a:ext>
            </a:extLst>
          </p:cNvPr>
          <p:cNvSpPr txBox="1"/>
          <p:nvPr/>
        </p:nvSpPr>
        <p:spPr>
          <a:xfrm>
            <a:off x="5958845" y="2058875"/>
            <a:ext cx="28257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 variables are show linearity.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(sqft_living,sqft_living15,sqft_above,bathrooms,sqft_basement,bedrooms,lat,floors)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Unfortunately, ‘</a:t>
            </a:r>
            <a:r>
              <a:rPr lang="en-US" altLang="ko-KR" dirty="0" err="1"/>
              <a:t>yr_renovated</a:t>
            </a:r>
            <a:r>
              <a:rPr lang="en-US" altLang="ko-KR" dirty="0"/>
              <a:t>’ can not showing the linearity. So ignore that.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68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21287" y="-128024"/>
            <a:ext cx="815928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/>
              <a:t>Scatter matrix between price and variables</a:t>
            </a:r>
            <a:endParaRPr sz="2800"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464FD12-182C-4F97-BB89-F5E759D2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60" y="729376"/>
            <a:ext cx="5504098" cy="42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2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21287" y="-128024"/>
            <a:ext cx="815928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/>
              <a:t>VIF</a:t>
            </a:r>
            <a:endParaRPr sz="2800"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97B9D5-B5AA-4532-8ECF-8837ADDF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3" y="903072"/>
            <a:ext cx="2799471" cy="2496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02432-A5DE-487E-8D22-788ED6FA4BE9}"/>
              </a:ext>
            </a:extLst>
          </p:cNvPr>
          <p:cNvSpPr txBox="1"/>
          <p:nvPr/>
        </p:nvSpPr>
        <p:spPr>
          <a:xfrm>
            <a:off x="265243" y="3468688"/>
            <a:ext cx="2994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 you can see some variables have strong correlation. This can lead to multicollinearity.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So, we must check VIF</a:t>
            </a:r>
            <a:r>
              <a:rPr lang="ko-KR" altLang="en-US" dirty="0"/>
              <a:t> </a:t>
            </a:r>
            <a:r>
              <a:rPr lang="en-US" altLang="ko-KR" dirty="0"/>
              <a:t>of each variables.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456D77-81E4-4F72-AC5F-9EF96317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800" y="903072"/>
            <a:ext cx="3065525" cy="21763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A56BA1-480A-409F-9F0A-E26394491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161" y="3144495"/>
            <a:ext cx="3176804" cy="155243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8ABE93-8911-492E-8826-EFC86E66732C}"/>
              </a:ext>
            </a:extLst>
          </p:cNvPr>
          <p:cNvCxnSpPr>
            <a:cxnSpLocks/>
          </p:cNvCxnSpPr>
          <p:nvPr/>
        </p:nvCxnSpPr>
        <p:spPr>
          <a:xfrm>
            <a:off x="3510115" y="1132676"/>
            <a:ext cx="0" cy="340392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2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21287" y="-128024"/>
            <a:ext cx="815928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/>
              <a:t>Model</a:t>
            </a:r>
            <a:endParaRPr sz="2800"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C2B49E-B605-48A1-9BF3-AED194584D76}"/>
              </a:ext>
            </a:extLst>
          </p:cNvPr>
          <p:cNvGrpSpPr/>
          <p:nvPr/>
        </p:nvGrpSpPr>
        <p:grpSpPr>
          <a:xfrm>
            <a:off x="726830" y="996592"/>
            <a:ext cx="7238623" cy="3912050"/>
            <a:chOff x="378373" y="784883"/>
            <a:chExt cx="7238623" cy="39120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462A96-9924-4261-ACBB-65284889F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374" y="784884"/>
              <a:ext cx="2211676" cy="91702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E950E1-ECC0-4848-B2E9-3AE63EC0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373" y="1927898"/>
              <a:ext cx="2211676" cy="270888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0426FCC-1701-45D8-AA42-3DFC810D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1847" y="784883"/>
              <a:ext cx="2211676" cy="91702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DB31B8C-5E59-4EB2-A411-202AD56E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1847" y="1927898"/>
              <a:ext cx="2211675" cy="270888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100573C-3C3C-4254-9736-73783DA8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05320" y="784883"/>
              <a:ext cx="2211676" cy="91702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3DFA3BC-81D8-48D6-8A5C-DD35151A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05320" y="1927898"/>
              <a:ext cx="2211675" cy="276903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3EC10C7-1647-4411-B0E0-07B91AAC17C5}"/>
              </a:ext>
            </a:extLst>
          </p:cNvPr>
          <p:cNvSpPr txBox="1"/>
          <p:nvPr/>
        </p:nvSpPr>
        <p:spPr>
          <a:xfrm>
            <a:off x="995481" y="688815"/>
            <a:ext cx="189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Delete ‘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sqft_living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’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70D203-E406-4C7D-B6D0-A68E0DCC1E2A}"/>
              </a:ext>
            </a:extLst>
          </p:cNvPr>
          <p:cNvSpPr txBox="1"/>
          <p:nvPr/>
        </p:nvSpPr>
        <p:spPr>
          <a:xfrm>
            <a:off x="3397958" y="680761"/>
            <a:ext cx="189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Delete ‘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sqft_above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’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9EA10C-6225-44D7-A7A5-6B8C9DD2A435}"/>
              </a:ext>
            </a:extLst>
          </p:cNvPr>
          <p:cNvSpPr txBox="1"/>
          <p:nvPr/>
        </p:nvSpPr>
        <p:spPr>
          <a:xfrm>
            <a:off x="5800435" y="688815"/>
            <a:ext cx="2045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Delete ‘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sqft_basement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’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0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1714500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700" y="7203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19453" y="1714500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386401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3"/>
          </p:nvPr>
        </p:nvSpPr>
        <p:spPr>
          <a:xfrm>
            <a:off x="5879102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700" y="978844"/>
            <a:ext cx="3094800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93700" y="1771650"/>
            <a:ext cx="3094800" cy="1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32845"/>
          <a:stretch/>
        </p:blipFill>
        <p:spPr>
          <a:xfrm>
            <a:off x="4612500" y="0"/>
            <a:ext cx="4531499" cy="506446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0" y="3214294"/>
            <a:ext cx="7352400" cy="12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4294967295"/>
          </p:nvPr>
        </p:nvSpPr>
        <p:spPr>
          <a:xfrm>
            <a:off x="924125" y="3385744"/>
            <a:ext cx="5796000" cy="5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impact?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924125" y="3809513"/>
            <a:ext cx="57960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2" name="Google Shape;172;p22"/>
          <p:cNvSpPr/>
          <p:nvPr/>
        </p:nvSpPr>
        <p:spPr>
          <a:xfrm>
            <a:off x="0" y="4444375"/>
            <a:ext cx="9240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924117" y="4444375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Contents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ECDE4-4290-4924-BF43-169020F90114}"/>
              </a:ext>
            </a:extLst>
          </p:cNvPr>
          <p:cNvSpPr txBox="1"/>
          <p:nvPr/>
        </p:nvSpPr>
        <p:spPr>
          <a:xfrm>
            <a:off x="1063046" y="1450428"/>
            <a:ext cx="523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Introduce dataset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Setting to build linear model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Reason for variable selection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Reason for variable transformation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Interprete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 model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93700" y="6060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 rot="-3201117">
            <a:off x="4056175" y="2429298"/>
            <a:ext cx="1193169" cy="121023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7800" lvl="0" indent="-177800" algn="ctr" rtl="0">
              <a:spcBef>
                <a:spcPts val="0"/>
              </a:spcBef>
              <a:spcAft>
                <a:spcPts val="0"/>
              </a:spcAft>
              <a:buFont typeface="Georgia"/>
              <a:buNone/>
            </a:pPr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4296084" y="2105910"/>
            <a:ext cx="2753137" cy="2924644"/>
            <a:chOff x="4184863" y="1520198"/>
            <a:chExt cx="2958454" cy="3298347"/>
          </a:xfrm>
        </p:grpSpPr>
        <p:sp>
          <p:nvSpPr>
            <p:cNvPr id="182" name="Google Shape;182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23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accent5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5" name="Google Shape;185;p23"/>
          <p:cNvGrpSpPr/>
          <p:nvPr/>
        </p:nvGrpSpPr>
        <p:grpSpPr>
          <a:xfrm>
            <a:off x="3061056" y="694700"/>
            <a:ext cx="3065002" cy="2857759"/>
            <a:chOff x="2857731" y="-71332"/>
            <a:chExt cx="3293577" cy="3222916"/>
          </a:xfrm>
        </p:grpSpPr>
        <p:sp>
          <p:nvSpPr>
            <p:cNvPr id="186" name="Google Shape;186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9" name="Google Shape;189;p23"/>
          <p:cNvGrpSpPr/>
          <p:nvPr/>
        </p:nvGrpSpPr>
        <p:grpSpPr>
          <a:xfrm>
            <a:off x="2225522" y="2251748"/>
            <a:ext cx="3186777" cy="2768524"/>
            <a:chOff x="1959887" y="1684671"/>
            <a:chExt cx="3424433" cy="3122279"/>
          </a:xfrm>
        </p:grpSpPr>
        <p:sp>
          <p:nvSpPr>
            <p:cNvPr id="190" name="Google Shape;190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23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9" name="Google Shape;199;p24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842325" y="1171250"/>
            <a:ext cx="7527369" cy="358587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93700" y="4756975"/>
            <a:ext cx="7282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Find more maps at </a:t>
            </a:r>
            <a:r>
              <a:rPr lang="en" sz="9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 idx="4294967295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 rot="8196893">
            <a:off x="3911130" y="211415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 rot="8196893">
            <a:off x="1401314" y="2289771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 rot="8196893">
            <a:off x="2917646" y="3766260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 rot="8196893">
            <a:off x="4585619" y="4010652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rot="8196893">
            <a:off x="6555975" y="2523696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rot="8196893">
            <a:off x="7112755" y="401066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1943917" y="1850133"/>
            <a:ext cx="857700" cy="338100"/>
          </a:xfrm>
          <a:prstGeom prst="downArrowCallout">
            <a:avLst>
              <a:gd name="adj1" fmla="val 16192"/>
              <a:gd name="adj2" fmla="val 18214"/>
              <a:gd name="adj3" fmla="val 17015"/>
              <a:gd name="adj4" fmla="val 64977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office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ctrTitle" idx="4294967295"/>
          </p:nvPr>
        </p:nvSpPr>
        <p:spPr>
          <a:xfrm>
            <a:off x="940350" y="2160788"/>
            <a:ext cx="64446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89,526,124</a:t>
            </a:r>
            <a:endParaRPr sz="7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4294967295"/>
          </p:nvPr>
        </p:nvSpPr>
        <p:spPr>
          <a:xfrm>
            <a:off x="940350" y="3011512"/>
            <a:ext cx="644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Whoa! That’s a big number, aren’t you proud?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0" y="2008388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89,526,124$</a:t>
            </a:r>
            <a:endParaRPr sz="72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068410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940500" y="3391202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72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925912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940500" y="1962451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185,244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users</a:t>
            </a:r>
            <a:endParaRPr sz="48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940500" y="2497161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0" y="187650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0" y="33052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5632317" y="2002063"/>
            <a:ext cx="3305700" cy="2612288"/>
            <a:chOff x="5632317" y="1189775"/>
            <a:chExt cx="3305700" cy="3483050"/>
          </a:xfrm>
        </p:grpSpPr>
        <p:sp>
          <p:nvSpPr>
            <p:cNvPr id="244" name="Google Shape;24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Last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0" y="2002224"/>
            <a:ext cx="3546900" cy="2612127"/>
            <a:chOff x="0" y="1189989"/>
            <a:chExt cx="3546900" cy="3482836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First</a:t>
              </a:r>
              <a:endPara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944204" y="2002063"/>
            <a:ext cx="3305700" cy="2612288"/>
            <a:chOff x="2944204" y="1189775"/>
            <a:chExt cx="3305700" cy="3483050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Second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89370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2"/>
          </p:nvPr>
        </p:nvSpPr>
        <p:spPr>
          <a:xfrm>
            <a:off x="351256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3"/>
          </p:nvPr>
        </p:nvSpPr>
        <p:spPr>
          <a:xfrm>
            <a:off x="613142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89370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2"/>
          </p:nvPr>
        </p:nvSpPr>
        <p:spPr>
          <a:xfrm>
            <a:off x="351256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3"/>
          </p:nvPr>
        </p:nvSpPr>
        <p:spPr>
          <a:xfrm>
            <a:off x="613142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4" name="Google Shape;264;p29"/>
          <p:cNvSpPr/>
          <p:nvPr/>
        </p:nvSpPr>
        <p:spPr>
          <a:xfrm>
            <a:off x="977625" y="139957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3615300" y="139957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6238259" y="139957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977625" y="317122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3615300" y="317122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6238259" y="317122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761627" y="1533267"/>
            <a:ext cx="275755" cy="25191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9"/>
          <p:cNvGrpSpPr/>
          <p:nvPr/>
        </p:nvGrpSpPr>
        <p:grpSpPr>
          <a:xfrm>
            <a:off x="6370548" y="1529603"/>
            <a:ext cx="294182" cy="286367"/>
            <a:chOff x="5970800" y="1619250"/>
            <a:chExt cx="428650" cy="456725"/>
          </a:xfrm>
        </p:grpSpPr>
        <p:sp>
          <p:nvSpPr>
            <p:cNvPr id="272" name="Google Shape;272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1117882" y="3302526"/>
            <a:ext cx="288315" cy="243495"/>
            <a:chOff x="5975075" y="2327500"/>
            <a:chExt cx="420100" cy="388350"/>
          </a:xfrm>
        </p:grpSpPr>
        <p:sp>
          <p:nvSpPr>
            <p:cNvPr id="278" name="Google Shape;278;p2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9"/>
          <p:cNvGrpSpPr/>
          <p:nvPr/>
        </p:nvGrpSpPr>
        <p:grpSpPr>
          <a:xfrm>
            <a:off x="3724087" y="3305590"/>
            <a:ext cx="351180" cy="237367"/>
            <a:chOff x="5255200" y="3006475"/>
            <a:chExt cx="511700" cy="378575"/>
          </a:xfrm>
        </p:grpSpPr>
        <p:sp>
          <p:nvSpPr>
            <p:cNvPr id="281" name="Google Shape;281;p2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9"/>
          <p:cNvGrpSpPr/>
          <p:nvPr/>
        </p:nvGrpSpPr>
        <p:grpSpPr>
          <a:xfrm>
            <a:off x="1109724" y="1533800"/>
            <a:ext cx="304237" cy="277965"/>
            <a:chOff x="570875" y="4322250"/>
            <a:chExt cx="443300" cy="443325"/>
          </a:xfrm>
        </p:grpSpPr>
        <p:sp>
          <p:nvSpPr>
            <p:cNvPr id="284" name="Google Shape;284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9"/>
          <p:cNvGrpSpPr/>
          <p:nvPr/>
        </p:nvGrpSpPr>
        <p:grpSpPr>
          <a:xfrm>
            <a:off x="6378533" y="3296014"/>
            <a:ext cx="280765" cy="256521"/>
            <a:chOff x="6654650" y="3665275"/>
            <a:chExt cx="409100" cy="409125"/>
          </a:xfrm>
        </p:grpSpPr>
        <p:sp>
          <p:nvSpPr>
            <p:cNvPr id="289" name="Google Shape;289;p2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893700" y="4573775"/>
            <a:ext cx="72390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Excel &amp; Google Sheets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298" name="Google Shape;298;p3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30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3000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body" idx="4294967295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Mobile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22" name="Google Shape;322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>
            <a:spLocks noGrp="1"/>
          </p:cNvSpPr>
          <p:nvPr>
            <p:ph type="body" idx="4294967295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Tablet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33" name="Google Shape;333;p3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334" name="Google Shape;334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35" name="Google Shape;335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07753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Introduce dataset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“House Dataset”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body" idx="4294967295"/>
          </p:nvPr>
        </p:nvSpPr>
        <p:spPr>
          <a:xfrm>
            <a:off x="916025" y="3667331"/>
            <a:ext cx="64608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Desktop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45" name="Google Shape;345;p3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346" name="Google Shape;346;p33"/>
          <p:cNvGrpSpPr/>
          <p:nvPr/>
        </p:nvGrpSpPr>
        <p:grpSpPr>
          <a:xfrm>
            <a:off x="1035024" y="691179"/>
            <a:ext cx="4542205" cy="2661224"/>
            <a:chOff x="1177450" y="241631"/>
            <a:chExt cx="6173152" cy="3616776"/>
          </a:xfrm>
        </p:grpSpPr>
        <p:sp>
          <p:nvSpPr>
            <p:cNvPr id="347" name="Google Shape;347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542200" y="8379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75900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You can find me at: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@username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user@mail.me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https://www.fontsquirrel.com/fonts/lato</a:t>
            </a:r>
            <a:endParaRPr sz="1400" b="1">
              <a:solidFill>
                <a:schemeClr val="accent6"/>
              </a:solidFill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893700" y="3835350"/>
            <a:ext cx="646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FEB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0" name="Google Shape;400;p38"/>
          <p:cNvCxnSpPr/>
          <p:nvPr/>
        </p:nvCxnSpPr>
        <p:spPr>
          <a:xfrm rot="10800000">
            <a:off x="71951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38"/>
          <p:cNvSpPr txBox="1"/>
          <p:nvPr/>
        </p:nvSpPr>
        <p:spPr>
          <a:xfrm>
            <a:off x="67850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 rot="10800000">
            <a:off x="204075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38"/>
          <p:cNvSpPr txBox="1"/>
          <p:nvPr/>
        </p:nvSpPr>
        <p:spPr>
          <a:xfrm>
            <a:off x="199973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4" name="Google Shape;404;p38"/>
          <p:cNvCxnSpPr/>
          <p:nvPr/>
        </p:nvCxnSpPr>
        <p:spPr>
          <a:xfrm rot="10800000">
            <a:off x="336198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38"/>
          <p:cNvSpPr txBox="1"/>
          <p:nvPr/>
        </p:nvSpPr>
        <p:spPr>
          <a:xfrm>
            <a:off x="332096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6" name="Google Shape;406;p38"/>
          <p:cNvCxnSpPr/>
          <p:nvPr/>
        </p:nvCxnSpPr>
        <p:spPr>
          <a:xfrm rot="10800000">
            <a:off x="46832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8"/>
          <p:cNvSpPr txBox="1"/>
          <p:nvPr/>
        </p:nvSpPr>
        <p:spPr>
          <a:xfrm>
            <a:off x="464219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8" name="Google Shape;408;p38"/>
          <p:cNvCxnSpPr/>
          <p:nvPr/>
        </p:nvCxnSpPr>
        <p:spPr>
          <a:xfrm rot="10800000">
            <a:off x="60044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8"/>
          <p:cNvSpPr txBox="1"/>
          <p:nvPr/>
        </p:nvSpPr>
        <p:spPr>
          <a:xfrm>
            <a:off x="596342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 rot="10800000">
            <a:off x="73256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8"/>
          <p:cNvSpPr txBox="1"/>
          <p:nvPr/>
        </p:nvSpPr>
        <p:spPr>
          <a:xfrm>
            <a:off x="728465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2" name="Google Shape;412;p38"/>
          <p:cNvCxnSpPr/>
          <p:nvPr/>
        </p:nvCxnSpPr>
        <p:spPr>
          <a:xfrm rot="10800000">
            <a:off x="139028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8"/>
          <p:cNvSpPr txBox="1"/>
          <p:nvPr/>
        </p:nvSpPr>
        <p:spPr>
          <a:xfrm>
            <a:off x="133912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4" name="Google Shape;414;p38"/>
          <p:cNvCxnSpPr/>
          <p:nvPr/>
        </p:nvCxnSpPr>
        <p:spPr>
          <a:xfrm rot="10800000">
            <a:off x="271151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8"/>
          <p:cNvSpPr txBox="1"/>
          <p:nvPr/>
        </p:nvSpPr>
        <p:spPr>
          <a:xfrm>
            <a:off x="266035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p38"/>
          <p:cNvCxnSpPr/>
          <p:nvPr/>
        </p:nvCxnSpPr>
        <p:spPr>
          <a:xfrm rot="10800000">
            <a:off x="403275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8"/>
          <p:cNvSpPr txBox="1"/>
          <p:nvPr/>
        </p:nvSpPr>
        <p:spPr>
          <a:xfrm>
            <a:off x="398158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8" name="Google Shape;418;p38"/>
          <p:cNvCxnSpPr/>
          <p:nvPr/>
        </p:nvCxnSpPr>
        <p:spPr>
          <a:xfrm rot="10800000">
            <a:off x="53539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8"/>
          <p:cNvSpPr txBox="1"/>
          <p:nvPr/>
        </p:nvSpPr>
        <p:spPr>
          <a:xfrm>
            <a:off x="530281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0" name="Google Shape;420;p38"/>
          <p:cNvCxnSpPr/>
          <p:nvPr/>
        </p:nvCxnSpPr>
        <p:spPr>
          <a:xfrm rot="10800000">
            <a:off x="66752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8"/>
          <p:cNvSpPr txBox="1"/>
          <p:nvPr/>
        </p:nvSpPr>
        <p:spPr>
          <a:xfrm>
            <a:off x="662404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2" name="Google Shape;422;p38"/>
          <p:cNvCxnSpPr/>
          <p:nvPr/>
        </p:nvCxnSpPr>
        <p:spPr>
          <a:xfrm rot="10800000">
            <a:off x="79964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7945275" y="3648150"/>
            <a:ext cx="1205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9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9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9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9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9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456" name="Google Shape;456;p40"/>
          <p:cNvGraphicFramePr/>
          <p:nvPr/>
        </p:nvGraphicFramePr>
        <p:xfrm>
          <a:off x="392525" y="141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STRENGTHS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WEAKNESSES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THREATS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72" name="Google Shape;472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473" name="Google Shape;473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474" name="Google Shape;474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80" name="Google Shape;480;p4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81" name="Google Shape;481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Activities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Resources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Value Propositions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Relationships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Channels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Segments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Partners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 Structure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Revenue Streams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4" name="Google Shape;494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95" name="Google Shape;495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" name="Google Shape;497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8" name="Google Shape;498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99" name="Google Shape;499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2" name="Google Shape;502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03" name="Google Shape;503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8" name="Google Shape;508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09" name="Google Shape;509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u="sng" dirty="0"/>
              <a:t>House Dataset</a:t>
            </a:r>
            <a:endParaRPr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A780-1682-4FE6-AD17-98B9BF95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" y="1215788"/>
            <a:ext cx="3728393" cy="3339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060AE-BE40-401E-925A-96C5C471E894}"/>
              </a:ext>
            </a:extLst>
          </p:cNvPr>
          <p:cNvSpPr txBox="1"/>
          <p:nvPr/>
        </p:nvSpPr>
        <p:spPr>
          <a:xfrm>
            <a:off x="4648578" y="1663809"/>
            <a:ext cx="42972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This dataset contains information used in housing purchases.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has 21 variables and a total of 453,852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will use this dataset to find variables that have a linear effect on determining housing prices and create a linear model.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CAA867-3206-4BD3-9664-654E7C9C3566}"/>
              </a:ext>
            </a:extLst>
          </p:cNvPr>
          <p:cNvCxnSpPr>
            <a:cxnSpLocks/>
          </p:cNvCxnSpPr>
          <p:nvPr/>
        </p:nvCxnSpPr>
        <p:spPr>
          <a:xfrm>
            <a:off x="4572000" y="1215788"/>
            <a:ext cx="0" cy="326824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20" name="Google Shape;520;p4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22" name="Google Shape;522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29" name="Google Shape;529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0" name="Google Shape;530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2" name="Google Shape;532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3" name="Google Shape;533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4" name="Google Shape;534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5" name="Google Shape;535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6" name="Google Shape;536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7" name="Google Shape;537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8" name="Google Shape;538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9" name="Google Shape;539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0" name="Google Shape;540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Imani Jackson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" name="Google Shape;54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Marcos Galán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Ixchel Valdía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Nils Årud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60" name="Google Shape;560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62" name="Google Shape;562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8" name="Google Shape;608;p4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609" name="Google Shape;609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10" name="Google Shape;610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32" name="Google Shape;632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33" name="Google Shape;633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34" name="Google Shape;634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company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50" name="Google Shape;650;p4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651" name="Google Shape;651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{01A8698C-63BC-4B6A-AE92-7E62379B4444}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657" name="Google Shape;657;p47"/>
          <p:cNvGrpSpPr/>
          <p:nvPr/>
        </p:nvGrpSpPr>
        <p:grpSpPr>
          <a:xfrm>
            <a:off x="358968" y="339938"/>
            <a:ext cx="347107" cy="438984"/>
            <a:chOff x="584925" y="238125"/>
            <a:chExt cx="415200" cy="525100"/>
          </a:xfrm>
        </p:grpSpPr>
        <p:sp>
          <p:nvSpPr>
            <p:cNvPr id="658" name="Google Shape;658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7"/>
          <p:cNvGrpSpPr/>
          <p:nvPr/>
        </p:nvGrpSpPr>
        <p:grpSpPr>
          <a:xfrm>
            <a:off x="910227" y="403725"/>
            <a:ext cx="371623" cy="309362"/>
            <a:chOff x="1244325" y="314425"/>
            <a:chExt cx="444525" cy="370050"/>
          </a:xfrm>
        </p:grpSpPr>
        <p:sp>
          <p:nvSpPr>
            <p:cNvPr id="665" name="Google Shape;665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47"/>
          <p:cNvGrpSpPr/>
          <p:nvPr/>
        </p:nvGrpSpPr>
        <p:grpSpPr>
          <a:xfrm>
            <a:off x="1481925" y="402199"/>
            <a:ext cx="355300" cy="312413"/>
            <a:chOff x="1928175" y="312600"/>
            <a:chExt cx="425000" cy="373700"/>
          </a:xfrm>
        </p:grpSpPr>
        <p:sp>
          <p:nvSpPr>
            <p:cNvPr id="668" name="Google Shape;668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47"/>
          <p:cNvSpPr/>
          <p:nvPr/>
        </p:nvSpPr>
        <p:spPr>
          <a:xfrm>
            <a:off x="2077702" y="3909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2661148" y="3920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47"/>
          <p:cNvGrpSpPr/>
          <p:nvPr/>
        </p:nvGrpSpPr>
        <p:grpSpPr>
          <a:xfrm>
            <a:off x="3145963" y="385876"/>
            <a:ext cx="408386" cy="345080"/>
            <a:chOff x="3918650" y="293075"/>
            <a:chExt cx="488500" cy="412775"/>
          </a:xfrm>
        </p:grpSpPr>
        <p:sp>
          <p:nvSpPr>
            <p:cNvPr id="673" name="Google Shape;673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7"/>
          <p:cNvGrpSpPr/>
          <p:nvPr/>
        </p:nvGrpSpPr>
        <p:grpSpPr>
          <a:xfrm>
            <a:off x="3745730" y="359835"/>
            <a:ext cx="335905" cy="397142"/>
            <a:chOff x="4636075" y="261925"/>
            <a:chExt cx="401800" cy="475050"/>
          </a:xfrm>
        </p:grpSpPr>
        <p:sp>
          <p:nvSpPr>
            <p:cNvPr id="677" name="Google Shape;677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47"/>
          <p:cNvSpPr/>
          <p:nvPr/>
        </p:nvSpPr>
        <p:spPr>
          <a:xfrm>
            <a:off x="4284931" y="3904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7"/>
          <p:cNvGrpSpPr/>
          <p:nvPr/>
        </p:nvGrpSpPr>
        <p:grpSpPr>
          <a:xfrm>
            <a:off x="4872282" y="393024"/>
            <a:ext cx="336908" cy="330262"/>
            <a:chOff x="5983625" y="301625"/>
            <a:chExt cx="403000" cy="395050"/>
          </a:xfrm>
        </p:grpSpPr>
        <p:sp>
          <p:nvSpPr>
            <p:cNvPr id="683" name="Google Shape;683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5438358" y="390453"/>
            <a:ext cx="331808" cy="331307"/>
            <a:chOff x="6660750" y="298550"/>
            <a:chExt cx="396900" cy="396300"/>
          </a:xfrm>
        </p:grpSpPr>
        <p:sp>
          <p:nvSpPr>
            <p:cNvPr id="704" name="Google Shape;704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358968" y="912138"/>
            <a:ext cx="347107" cy="420111"/>
            <a:chOff x="584925" y="922575"/>
            <a:chExt cx="415200" cy="502525"/>
          </a:xfrm>
        </p:grpSpPr>
        <p:sp>
          <p:nvSpPr>
            <p:cNvPr id="707" name="Google Shape;707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912275" y="902441"/>
            <a:ext cx="367547" cy="437980"/>
            <a:chOff x="1246775" y="910975"/>
            <a:chExt cx="439650" cy="523900"/>
          </a:xfrm>
        </p:grpSpPr>
        <p:sp>
          <p:nvSpPr>
            <p:cNvPr id="711" name="Google Shape;711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47"/>
          <p:cNvGrpSpPr/>
          <p:nvPr/>
        </p:nvGrpSpPr>
        <p:grpSpPr>
          <a:xfrm>
            <a:off x="1480400" y="972874"/>
            <a:ext cx="358351" cy="298118"/>
            <a:chOff x="1926350" y="995225"/>
            <a:chExt cx="428650" cy="356600"/>
          </a:xfrm>
        </p:grpSpPr>
        <p:sp>
          <p:nvSpPr>
            <p:cNvPr id="715" name="Google Shape;715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47"/>
          <p:cNvSpPr/>
          <p:nvPr/>
        </p:nvSpPr>
        <p:spPr>
          <a:xfrm>
            <a:off x="2048085" y="9478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7"/>
          <p:cNvSpPr/>
          <p:nvPr/>
        </p:nvSpPr>
        <p:spPr>
          <a:xfrm>
            <a:off x="2612156" y="9652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7"/>
          <p:cNvSpPr/>
          <p:nvPr/>
        </p:nvSpPr>
        <p:spPr>
          <a:xfrm>
            <a:off x="3180804" y="9678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7"/>
          <p:cNvSpPr/>
          <p:nvPr/>
        </p:nvSpPr>
        <p:spPr>
          <a:xfrm>
            <a:off x="3755576" y="9708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47"/>
          <p:cNvGrpSpPr/>
          <p:nvPr/>
        </p:nvGrpSpPr>
        <p:grpSpPr>
          <a:xfrm>
            <a:off x="4302631" y="950427"/>
            <a:ext cx="349155" cy="349657"/>
            <a:chOff x="5302225" y="968375"/>
            <a:chExt cx="417650" cy="418250"/>
          </a:xfrm>
        </p:grpSpPr>
        <p:sp>
          <p:nvSpPr>
            <p:cNvPr id="724" name="Google Shape;724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47"/>
          <p:cNvGrpSpPr/>
          <p:nvPr/>
        </p:nvGrpSpPr>
        <p:grpSpPr>
          <a:xfrm>
            <a:off x="4824295" y="911114"/>
            <a:ext cx="432881" cy="421637"/>
            <a:chOff x="5926225" y="921350"/>
            <a:chExt cx="517800" cy="504350"/>
          </a:xfrm>
        </p:grpSpPr>
        <p:sp>
          <p:nvSpPr>
            <p:cNvPr id="727" name="Google Shape;72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47"/>
          <p:cNvGrpSpPr/>
          <p:nvPr/>
        </p:nvGrpSpPr>
        <p:grpSpPr>
          <a:xfrm>
            <a:off x="5402118" y="919286"/>
            <a:ext cx="404290" cy="405314"/>
            <a:chOff x="6617400" y="931125"/>
            <a:chExt cx="483600" cy="484825"/>
          </a:xfrm>
        </p:grpSpPr>
        <p:sp>
          <p:nvSpPr>
            <p:cNvPr id="730" name="Google Shape;730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47"/>
          <p:cNvGrpSpPr/>
          <p:nvPr/>
        </p:nvGrpSpPr>
        <p:grpSpPr>
          <a:xfrm>
            <a:off x="337525" y="1548648"/>
            <a:ext cx="389994" cy="273623"/>
            <a:chOff x="559275" y="1683950"/>
            <a:chExt cx="466500" cy="327300"/>
          </a:xfrm>
        </p:grpSpPr>
        <p:sp>
          <p:nvSpPr>
            <p:cNvPr id="733" name="Google Shape;733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47"/>
          <p:cNvGrpSpPr/>
          <p:nvPr/>
        </p:nvGrpSpPr>
        <p:grpSpPr>
          <a:xfrm>
            <a:off x="901052" y="1494558"/>
            <a:ext cx="389994" cy="381822"/>
            <a:chOff x="1233350" y="1619250"/>
            <a:chExt cx="466500" cy="456725"/>
          </a:xfrm>
        </p:grpSpPr>
        <p:sp>
          <p:nvSpPr>
            <p:cNvPr id="736" name="Google Shape;736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1476826" y="1502709"/>
            <a:ext cx="365499" cy="365499"/>
            <a:chOff x="1922075" y="1629000"/>
            <a:chExt cx="437200" cy="437200"/>
          </a:xfrm>
        </p:grpSpPr>
        <p:sp>
          <p:nvSpPr>
            <p:cNvPr id="741" name="Google Shape;741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2038827" y="1501184"/>
            <a:ext cx="368551" cy="368551"/>
            <a:chOff x="2594325" y="1627175"/>
            <a:chExt cx="440850" cy="440850"/>
          </a:xfrm>
        </p:grpSpPr>
        <p:sp>
          <p:nvSpPr>
            <p:cNvPr id="744" name="Google Shape;744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47"/>
          <p:cNvSpPr/>
          <p:nvPr/>
        </p:nvSpPr>
        <p:spPr>
          <a:xfrm>
            <a:off x="2618782" y="15175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47"/>
          <p:cNvGrpSpPr/>
          <p:nvPr/>
        </p:nvGrpSpPr>
        <p:grpSpPr>
          <a:xfrm>
            <a:off x="3200595" y="1473617"/>
            <a:ext cx="299121" cy="423685"/>
            <a:chOff x="3984000" y="1594200"/>
            <a:chExt cx="357800" cy="506800"/>
          </a:xfrm>
        </p:grpSpPr>
        <p:sp>
          <p:nvSpPr>
            <p:cNvPr id="749" name="Google Shape;749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3716637" y="1564469"/>
            <a:ext cx="394090" cy="241980"/>
            <a:chOff x="4601275" y="1702875"/>
            <a:chExt cx="471400" cy="289450"/>
          </a:xfrm>
        </p:grpSpPr>
        <p:sp>
          <p:nvSpPr>
            <p:cNvPr id="752" name="Google Shape;752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47"/>
          <p:cNvGrpSpPr/>
          <p:nvPr/>
        </p:nvGrpSpPr>
        <p:grpSpPr>
          <a:xfrm>
            <a:off x="4299057" y="1505259"/>
            <a:ext cx="356303" cy="360400"/>
            <a:chOff x="5297950" y="1632050"/>
            <a:chExt cx="426200" cy="431100"/>
          </a:xfrm>
        </p:grpSpPr>
        <p:sp>
          <p:nvSpPr>
            <p:cNvPr id="758" name="Google Shape;758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4861560" y="1494558"/>
            <a:ext cx="358351" cy="381822"/>
            <a:chOff x="5970800" y="1619250"/>
            <a:chExt cx="428650" cy="456725"/>
          </a:xfrm>
        </p:grpSpPr>
        <p:sp>
          <p:nvSpPr>
            <p:cNvPr id="761" name="Google Shape;761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5408764" y="1489960"/>
            <a:ext cx="401719" cy="366502"/>
            <a:chOff x="6625350" y="1613750"/>
            <a:chExt cx="480525" cy="438400"/>
          </a:xfrm>
        </p:grpSpPr>
        <p:sp>
          <p:nvSpPr>
            <p:cNvPr id="767" name="Google Shape;767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7"/>
          <p:cNvGrpSpPr/>
          <p:nvPr/>
        </p:nvGrpSpPr>
        <p:grpSpPr>
          <a:xfrm>
            <a:off x="380913" y="2086154"/>
            <a:ext cx="303217" cy="325685"/>
            <a:chOff x="611175" y="2326900"/>
            <a:chExt cx="362700" cy="389575"/>
          </a:xfrm>
        </p:grpSpPr>
        <p:sp>
          <p:nvSpPr>
            <p:cNvPr id="773" name="Google Shape;773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7"/>
          <p:cNvSpPr/>
          <p:nvPr/>
        </p:nvSpPr>
        <p:spPr>
          <a:xfrm>
            <a:off x="936309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7"/>
          <p:cNvSpPr/>
          <p:nvPr/>
        </p:nvSpPr>
        <p:spPr>
          <a:xfrm>
            <a:off x="1499857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7"/>
          <p:cNvSpPr/>
          <p:nvPr/>
        </p:nvSpPr>
        <p:spPr>
          <a:xfrm>
            <a:off x="2063406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47"/>
          <p:cNvGrpSpPr/>
          <p:nvPr/>
        </p:nvGrpSpPr>
        <p:grpSpPr>
          <a:xfrm>
            <a:off x="2701378" y="2034092"/>
            <a:ext cx="170502" cy="425733"/>
            <a:chOff x="3386850" y="2264625"/>
            <a:chExt cx="203950" cy="509250"/>
          </a:xfrm>
        </p:grpSpPr>
        <p:sp>
          <p:nvSpPr>
            <p:cNvPr id="781" name="Google Shape;781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7"/>
          <p:cNvGrpSpPr/>
          <p:nvPr/>
        </p:nvGrpSpPr>
        <p:grpSpPr>
          <a:xfrm>
            <a:off x="3843751" y="2088202"/>
            <a:ext cx="139863" cy="317513"/>
            <a:chOff x="4753325" y="2329350"/>
            <a:chExt cx="167300" cy="379800"/>
          </a:xfrm>
        </p:grpSpPr>
        <p:sp>
          <p:nvSpPr>
            <p:cNvPr id="784" name="Google Shape;784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7"/>
          <p:cNvGrpSpPr/>
          <p:nvPr/>
        </p:nvGrpSpPr>
        <p:grpSpPr>
          <a:xfrm>
            <a:off x="3277653" y="2036119"/>
            <a:ext cx="145004" cy="421657"/>
            <a:chOff x="4076175" y="2267050"/>
            <a:chExt cx="173450" cy="504375"/>
          </a:xfrm>
        </p:grpSpPr>
        <p:sp>
          <p:nvSpPr>
            <p:cNvPr id="787" name="Google Shape;787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7"/>
          <p:cNvSpPr/>
          <p:nvPr/>
        </p:nvSpPr>
        <p:spPr>
          <a:xfrm>
            <a:off x="4317599" y="20806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47"/>
          <p:cNvGrpSpPr/>
          <p:nvPr/>
        </p:nvGrpSpPr>
        <p:grpSpPr>
          <a:xfrm>
            <a:off x="4865134" y="2086655"/>
            <a:ext cx="351204" cy="324661"/>
            <a:chOff x="5975075" y="2327500"/>
            <a:chExt cx="420100" cy="388350"/>
          </a:xfrm>
        </p:grpSpPr>
        <p:sp>
          <p:nvSpPr>
            <p:cNvPr id="791" name="Google Shape;791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7"/>
          <p:cNvGrpSpPr/>
          <p:nvPr/>
        </p:nvGrpSpPr>
        <p:grpSpPr>
          <a:xfrm>
            <a:off x="5496544" y="2076958"/>
            <a:ext cx="215437" cy="351204"/>
            <a:chOff x="6730350" y="2315900"/>
            <a:chExt cx="257700" cy="420100"/>
          </a:xfrm>
        </p:grpSpPr>
        <p:sp>
          <p:nvSpPr>
            <p:cNvPr id="794" name="Google Shape;794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7"/>
          <p:cNvGrpSpPr/>
          <p:nvPr/>
        </p:nvGrpSpPr>
        <p:grpSpPr>
          <a:xfrm>
            <a:off x="477889" y="2613440"/>
            <a:ext cx="109265" cy="398166"/>
            <a:chOff x="727175" y="2957625"/>
            <a:chExt cx="130700" cy="476275"/>
          </a:xfrm>
        </p:grpSpPr>
        <p:sp>
          <p:nvSpPr>
            <p:cNvPr id="800" name="Google Shape;800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47"/>
          <p:cNvSpPr/>
          <p:nvPr/>
        </p:nvSpPr>
        <p:spPr>
          <a:xfrm>
            <a:off x="1492208" y="25977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7"/>
          <p:cNvSpPr/>
          <p:nvPr/>
        </p:nvSpPr>
        <p:spPr>
          <a:xfrm>
            <a:off x="972049" y="25977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2029631" y="2626189"/>
            <a:ext cx="386943" cy="372647"/>
            <a:chOff x="2583325" y="2972875"/>
            <a:chExt cx="462850" cy="445750"/>
          </a:xfrm>
        </p:grpSpPr>
        <p:sp>
          <p:nvSpPr>
            <p:cNvPr id="805" name="Google Shape;805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7"/>
          <p:cNvGrpSpPr/>
          <p:nvPr/>
        </p:nvGrpSpPr>
        <p:grpSpPr>
          <a:xfrm>
            <a:off x="2579886" y="2681846"/>
            <a:ext cx="413486" cy="261354"/>
            <a:chOff x="3241525" y="3039450"/>
            <a:chExt cx="494600" cy="312625"/>
          </a:xfrm>
        </p:grpSpPr>
        <p:sp>
          <p:nvSpPr>
            <p:cNvPr id="808" name="Google Shape;808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47"/>
          <p:cNvSpPr/>
          <p:nvPr/>
        </p:nvSpPr>
        <p:spPr>
          <a:xfrm>
            <a:off x="3736180" y="26349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47"/>
          <p:cNvGrpSpPr/>
          <p:nvPr/>
        </p:nvGrpSpPr>
        <p:grpSpPr>
          <a:xfrm>
            <a:off x="4263318" y="2654279"/>
            <a:ext cx="427781" cy="316489"/>
            <a:chOff x="5255200" y="3006475"/>
            <a:chExt cx="511700" cy="378575"/>
          </a:xfrm>
        </p:grpSpPr>
        <p:sp>
          <p:nvSpPr>
            <p:cNvPr id="812" name="Google Shape;812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7"/>
          <p:cNvGrpSpPr/>
          <p:nvPr/>
        </p:nvGrpSpPr>
        <p:grpSpPr>
          <a:xfrm>
            <a:off x="3177104" y="2635907"/>
            <a:ext cx="346104" cy="353231"/>
            <a:chOff x="3955900" y="2984500"/>
            <a:chExt cx="414000" cy="422525"/>
          </a:xfrm>
        </p:grpSpPr>
        <p:sp>
          <p:nvSpPr>
            <p:cNvPr id="815" name="Google Shape;815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47"/>
          <p:cNvSpPr/>
          <p:nvPr/>
        </p:nvSpPr>
        <p:spPr>
          <a:xfrm>
            <a:off x="341117" y="32240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7"/>
          <p:cNvSpPr/>
          <p:nvPr/>
        </p:nvSpPr>
        <p:spPr>
          <a:xfrm>
            <a:off x="4906165" y="26186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47"/>
          <p:cNvGrpSpPr/>
          <p:nvPr/>
        </p:nvGrpSpPr>
        <p:grpSpPr>
          <a:xfrm>
            <a:off x="5472049" y="2630787"/>
            <a:ext cx="264427" cy="375719"/>
            <a:chOff x="6701050" y="2978375"/>
            <a:chExt cx="316300" cy="449425"/>
          </a:xfrm>
        </p:grpSpPr>
        <p:sp>
          <p:nvSpPr>
            <p:cNvPr id="821" name="Google Shape;821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7"/>
          <p:cNvGrpSpPr/>
          <p:nvPr/>
        </p:nvGrpSpPr>
        <p:grpSpPr>
          <a:xfrm>
            <a:off x="907677" y="3249448"/>
            <a:ext cx="376743" cy="253204"/>
            <a:chOff x="1241275" y="3718400"/>
            <a:chExt cx="450650" cy="302875"/>
          </a:xfrm>
        </p:grpSpPr>
        <p:sp>
          <p:nvSpPr>
            <p:cNvPr id="824" name="Google Shape;824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7"/>
          <p:cNvGrpSpPr/>
          <p:nvPr/>
        </p:nvGrpSpPr>
        <p:grpSpPr>
          <a:xfrm>
            <a:off x="1476324" y="3230053"/>
            <a:ext cx="366502" cy="292496"/>
            <a:chOff x="1921475" y="3695200"/>
            <a:chExt cx="438400" cy="349875"/>
          </a:xfrm>
        </p:grpSpPr>
        <p:sp>
          <p:nvSpPr>
            <p:cNvPr id="829" name="Google Shape;829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7"/>
          <p:cNvGrpSpPr/>
          <p:nvPr/>
        </p:nvGrpSpPr>
        <p:grpSpPr>
          <a:xfrm>
            <a:off x="2043425" y="3225455"/>
            <a:ext cx="359355" cy="301190"/>
            <a:chOff x="2599825" y="3689700"/>
            <a:chExt cx="429850" cy="360275"/>
          </a:xfrm>
        </p:grpSpPr>
        <p:sp>
          <p:nvSpPr>
            <p:cNvPr id="833" name="Google Shape;833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2624299" y="3194314"/>
            <a:ext cx="324661" cy="338956"/>
            <a:chOff x="3294650" y="3652450"/>
            <a:chExt cx="388350" cy="405450"/>
          </a:xfrm>
        </p:grpSpPr>
        <p:sp>
          <p:nvSpPr>
            <p:cNvPr id="836" name="Google Shape;836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47"/>
          <p:cNvGrpSpPr/>
          <p:nvPr/>
        </p:nvGrpSpPr>
        <p:grpSpPr>
          <a:xfrm>
            <a:off x="3160781" y="3237200"/>
            <a:ext cx="378750" cy="277698"/>
            <a:chOff x="3936375" y="3703750"/>
            <a:chExt cx="453050" cy="332175"/>
          </a:xfrm>
        </p:grpSpPr>
        <p:sp>
          <p:nvSpPr>
            <p:cNvPr id="840" name="Google Shape;840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3724307" y="3237200"/>
            <a:ext cx="378750" cy="277698"/>
            <a:chOff x="4610450" y="3703750"/>
            <a:chExt cx="453050" cy="332175"/>
          </a:xfrm>
        </p:grpSpPr>
        <p:sp>
          <p:nvSpPr>
            <p:cNvPr id="846" name="Google Shape;846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7"/>
          <p:cNvGrpSpPr/>
          <p:nvPr/>
        </p:nvGrpSpPr>
        <p:grpSpPr>
          <a:xfrm>
            <a:off x="4301106" y="3209132"/>
            <a:ext cx="352207" cy="333836"/>
            <a:chOff x="5300400" y="3670175"/>
            <a:chExt cx="421300" cy="399325"/>
          </a:xfrm>
        </p:grpSpPr>
        <p:sp>
          <p:nvSpPr>
            <p:cNvPr id="849" name="Google Shape;849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47"/>
          <p:cNvSpPr/>
          <p:nvPr/>
        </p:nvSpPr>
        <p:spPr>
          <a:xfrm>
            <a:off x="4844905" y="31801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47"/>
          <p:cNvGrpSpPr/>
          <p:nvPr/>
        </p:nvGrpSpPr>
        <p:grpSpPr>
          <a:xfrm>
            <a:off x="5433259" y="3205035"/>
            <a:ext cx="342008" cy="342029"/>
            <a:chOff x="6654650" y="3665275"/>
            <a:chExt cx="409100" cy="409125"/>
          </a:xfrm>
        </p:grpSpPr>
        <p:sp>
          <p:nvSpPr>
            <p:cNvPr id="856" name="Google Shape;856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7"/>
          <p:cNvGrpSpPr/>
          <p:nvPr/>
        </p:nvGrpSpPr>
        <p:grpSpPr>
          <a:xfrm>
            <a:off x="347223" y="3754266"/>
            <a:ext cx="370599" cy="370620"/>
            <a:chOff x="570875" y="4322250"/>
            <a:chExt cx="443300" cy="443325"/>
          </a:xfrm>
        </p:grpSpPr>
        <p:sp>
          <p:nvSpPr>
            <p:cNvPr id="859" name="Google Shape;859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7"/>
          <p:cNvSpPr/>
          <p:nvPr/>
        </p:nvSpPr>
        <p:spPr>
          <a:xfrm>
            <a:off x="895469" y="38263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47"/>
          <p:cNvGrpSpPr/>
          <p:nvPr/>
        </p:nvGrpSpPr>
        <p:grpSpPr>
          <a:xfrm>
            <a:off x="1524812" y="3726720"/>
            <a:ext cx="269526" cy="425712"/>
            <a:chOff x="1979475" y="4289300"/>
            <a:chExt cx="322400" cy="509225"/>
          </a:xfrm>
        </p:grpSpPr>
        <p:sp>
          <p:nvSpPr>
            <p:cNvPr id="865" name="Google Shape;865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2064346" y="3732321"/>
            <a:ext cx="318014" cy="414510"/>
            <a:chOff x="2624850" y="4296000"/>
            <a:chExt cx="380400" cy="495825"/>
          </a:xfrm>
        </p:grpSpPr>
        <p:sp>
          <p:nvSpPr>
            <p:cNvPr id="869" name="Google Shape;869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47"/>
          <p:cNvSpPr/>
          <p:nvPr/>
        </p:nvSpPr>
        <p:spPr>
          <a:xfrm>
            <a:off x="3180303" y="37697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7"/>
          <p:cNvSpPr/>
          <p:nvPr/>
        </p:nvSpPr>
        <p:spPr>
          <a:xfrm>
            <a:off x="2616754" y="37911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7"/>
          <p:cNvSpPr/>
          <p:nvPr/>
        </p:nvSpPr>
        <p:spPr>
          <a:xfrm>
            <a:off x="3742304" y="37682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47"/>
          <p:cNvGrpSpPr/>
          <p:nvPr/>
        </p:nvGrpSpPr>
        <p:grpSpPr>
          <a:xfrm>
            <a:off x="4280686" y="3773160"/>
            <a:ext cx="393045" cy="332833"/>
            <a:chOff x="5275975" y="4344850"/>
            <a:chExt cx="470150" cy="398125"/>
          </a:xfrm>
        </p:grpSpPr>
        <p:sp>
          <p:nvSpPr>
            <p:cNvPr id="876" name="Google Shape;876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7"/>
          <p:cNvSpPr/>
          <p:nvPr/>
        </p:nvSpPr>
        <p:spPr>
          <a:xfrm>
            <a:off x="4864301" y="37631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47"/>
          <p:cNvGrpSpPr/>
          <p:nvPr/>
        </p:nvGrpSpPr>
        <p:grpSpPr>
          <a:xfrm>
            <a:off x="5423038" y="3746115"/>
            <a:ext cx="362448" cy="386922"/>
            <a:chOff x="6642425" y="4312500"/>
            <a:chExt cx="433550" cy="462825"/>
          </a:xfrm>
        </p:grpSpPr>
        <p:sp>
          <p:nvSpPr>
            <p:cNvPr id="881" name="Google Shape;881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47"/>
          <p:cNvSpPr/>
          <p:nvPr/>
        </p:nvSpPr>
        <p:spPr>
          <a:xfrm>
            <a:off x="299775" y="43659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7"/>
          <p:cNvGrpSpPr/>
          <p:nvPr/>
        </p:nvGrpSpPr>
        <p:grpSpPr>
          <a:xfrm>
            <a:off x="910227" y="4320364"/>
            <a:ext cx="371623" cy="365499"/>
            <a:chOff x="1244325" y="4999400"/>
            <a:chExt cx="444525" cy="437200"/>
          </a:xfrm>
        </p:grpSpPr>
        <p:sp>
          <p:nvSpPr>
            <p:cNvPr id="886" name="Google Shape;886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1506943" y="4308618"/>
            <a:ext cx="305265" cy="388970"/>
            <a:chOff x="1958100" y="4985350"/>
            <a:chExt cx="365150" cy="465275"/>
          </a:xfrm>
        </p:grpSpPr>
        <p:sp>
          <p:nvSpPr>
            <p:cNvPr id="892" name="Google Shape;892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7"/>
          <p:cNvGrpSpPr/>
          <p:nvPr/>
        </p:nvGrpSpPr>
        <p:grpSpPr>
          <a:xfrm>
            <a:off x="2048002" y="4323415"/>
            <a:ext cx="350200" cy="359877"/>
            <a:chOff x="2605300" y="5003050"/>
            <a:chExt cx="418900" cy="430475"/>
          </a:xfrm>
        </p:grpSpPr>
        <p:sp>
          <p:nvSpPr>
            <p:cNvPr id="896" name="Google Shape;896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2577336" y="4331086"/>
            <a:ext cx="418585" cy="344056"/>
            <a:chOff x="3238475" y="5012225"/>
            <a:chExt cx="500700" cy="411550"/>
          </a:xfrm>
        </p:grpSpPr>
        <p:sp>
          <p:nvSpPr>
            <p:cNvPr id="900" name="Google Shape;900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683970" y="4294322"/>
            <a:ext cx="459424" cy="417561"/>
            <a:chOff x="4562200" y="4968250"/>
            <a:chExt cx="549550" cy="499475"/>
          </a:xfrm>
        </p:grpSpPr>
        <p:sp>
          <p:nvSpPr>
            <p:cNvPr id="906" name="Google Shape;906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3190898" y="4317814"/>
            <a:ext cx="318516" cy="370076"/>
            <a:chOff x="3972400" y="4996350"/>
            <a:chExt cx="381000" cy="442675"/>
          </a:xfrm>
        </p:grpSpPr>
        <p:sp>
          <p:nvSpPr>
            <p:cNvPr id="912" name="Google Shape;912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7"/>
          <p:cNvGrpSpPr/>
          <p:nvPr/>
        </p:nvGrpSpPr>
        <p:grpSpPr>
          <a:xfrm>
            <a:off x="4251593" y="4286673"/>
            <a:ext cx="451252" cy="432860"/>
            <a:chOff x="5241175" y="4959100"/>
            <a:chExt cx="539775" cy="517775"/>
          </a:xfrm>
        </p:grpSpPr>
        <p:sp>
          <p:nvSpPr>
            <p:cNvPr id="915" name="Google Shape;915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7"/>
          <p:cNvSpPr/>
          <p:nvPr/>
        </p:nvSpPr>
        <p:spPr>
          <a:xfrm>
            <a:off x="4842355" y="43935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7"/>
          <p:cNvGrpSpPr/>
          <p:nvPr/>
        </p:nvGrpSpPr>
        <p:grpSpPr>
          <a:xfrm>
            <a:off x="5458777" y="4350982"/>
            <a:ext cx="289444" cy="332832"/>
            <a:chOff x="6685175" y="5036025"/>
            <a:chExt cx="346225" cy="398125"/>
          </a:xfrm>
        </p:grpSpPr>
        <p:sp>
          <p:nvSpPr>
            <p:cNvPr id="923" name="Google Shape;923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6359618" y="1875199"/>
            <a:ext cx="432570" cy="421334"/>
            <a:chOff x="5926225" y="921350"/>
            <a:chExt cx="517800" cy="504350"/>
          </a:xfrm>
        </p:grpSpPr>
        <p:sp>
          <p:nvSpPr>
            <p:cNvPr id="929" name="Google Shape;92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6553538" y="2111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7244605" y="1854579"/>
            <a:ext cx="432570" cy="421334"/>
            <a:chOff x="5926225" y="921350"/>
            <a:chExt cx="517800" cy="504350"/>
          </a:xfrm>
        </p:grpSpPr>
        <p:sp>
          <p:nvSpPr>
            <p:cNvPr id="933" name="Google Shape;933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47"/>
          <p:cNvSpPr/>
          <p:nvPr/>
        </p:nvSpPr>
        <p:spPr>
          <a:xfrm>
            <a:off x="7438526" y="2090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7"/>
          <p:cNvGrpSpPr/>
          <p:nvPr/>
        </p:nvGrpSpPr>
        <p:grpSpPr>
          <a:xfrm>
            <a:off x="6359885" y="2603621"/>
            <a:ext cx="1075937" cy="1047989"/>
            <a:chOff x="5926225" y="921350"/>
            <a:chExt cx="517800" cy="504350"/>
          </a:xfrm>
        </p:grpSpPr>
        <p:sp>
          <p:nvSpPr>
            <p:cNvPr id="937" name="Google Shape;93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7"/>
          <p:cNvSpPr/>
          <p:nvPr/>
        </p:nvSpPr>
        <p:spPr>
          <a:xfrm>
            <a:off x="6842198" y="3190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7"/>
          <p:cNvSpPr txBox="1"/>
          <p:nvPr/>
        </p:nvSpPr>
        <p:spPr>
          <a:xfrm>
            <a:off x="6248575" y="3096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1" name="Google Shape;941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icons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47" name="Google Shape;947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54" name="Google Shape;954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59" name="Google Shape;959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63" name="Google Shape;963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69" name="Google Shape;969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73" name="Google Shape;973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78" name="Google Shape;978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84" name="Google Shape;984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91" name="Google Shape;991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94" name="Google Shape;994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98" name="Google Shape;998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05" name="Google Shape;1005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11" name="Google Shape;1011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15" name="Google Shape;1015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6" name="Google Shape;1016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6" name="Google Shape;1026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33" name="Google Shape;1033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38" name="Google Shape;1038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44" name="Google Shape;1044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51" name="Google Shape;1051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56" name="Google Shape;1056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7" name="Google Shape;106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7" name="Google Shape;1077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78" name="Google Shape;1078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1" name="Google Shape;1081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93" name="Google Shape;1093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8" name="Google Shape;1108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09" name="Google Shape;1109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17" name="Google Shape;1117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22" name="Google Shape;1122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27" name="Google Shape;1127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33" name="Google Shape;1133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40" name="Google Shape;1140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44" name="Google Shape;1144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50" name="Google Shape;1150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57" name="Google Shape;1157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61" name="Google Shape;1161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66" name="Google Shape;1166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73" name="Google Shape;1173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81" name="Google Shape;1181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86" name="Google Shape;1186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90" name="Google Shape;1190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94" name="Google Shape;1194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99" name="Google Shape;1199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04" name="Google Shape;1204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10" name="Google Shape;1210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17" name="Google Shape;1217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25" name="Google Shape;1225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38" name="Google Shape;1238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43" name="Google Shape;1243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47" name="Google Shape;1247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54" name="Google Shape;1254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63" name="Google Shape;1263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76" name="Google Shape;1276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89" name="Google Shape;1289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02" name="Google Shape;1302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09" name="Google Shape;1309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0" name="Google Shape;1330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4" name="Google Shape;1334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8" name="Google Shape;1338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42" name="Google Shape;1342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51" name="Google Shape;1351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76" name="Google Shape;1376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7" name="Google Shape;137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0" name="Google Shape;138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3" name="Google Shape;138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5" name="Google Shape;1385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86" name="Google Shape;1386;p4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1387" name="Google Shape;1387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9"/>
          <p:cNvSpPr txBox="1"/>
          <p:nvPr/>
        </p:nvSpPr>
        <p:spPr>
          <a:xfrm>
            <a:off x="808100" y="628550"/>
            <a:ext cx="78210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7" name="Google Shape;1397;p49"/>
          <p:cNvSpPr txBox="1"/>
          <p:nvPr/>
        </p:nvSpPr>
        <p:spPr>
          <a:xfrm>
            <a:off x="808100" y="2568854"/>
            <a:ext cx="760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✋👆👉👍👤👦👧👨👩👪💃🏃💑❤😂😉😋😒😭👶😸🐟🍒🍔💣📌📖🔨🎃🎈🎨🏈🏰🌏🔌🔑</a:t>
            </a:r>
            <a:r>
              <a:rPr lang="en" sz="26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600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8" name="Google Shape;1398;p4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5" name="Google Shape;1405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06" name="Google Shape;1406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07" name="Google Shape;1407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09" name="Google Shape;1409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10" name="Google Shape;1410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2" name="Google Shape;1412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13" name="Google Shape;1413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5" name="Google Shape;1415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16" name="Google Shape;1416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650608" y="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u="sng" dirty="0"/>
              <a:t>House Dataset</a:t>
            </a:r>
            <a:endParaRPr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060AE-BE40-401E-925A-96C5C471E894}"/>
              </a:ext>
            </a:extLst>
          </p:cNvPr>
          <p:cNvSpPr txBox="1"/>
          <p:nvPr/>
        </p:nvSpPr>
        <p:spPr>
          <a:xfrm>
            <a:off x="1362638" y="2884976"/>
            <a:ext cx="42972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There are two types of variable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has 21 variables and a total of 453,852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will use this dataset to find variables that have a linear effect on determining housing prices and create a linear model.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7AC309C-5B31-4148-B793-68B10BB3F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69369"/>
              </p:ext>
            </p:extLst>
          </p:nvPr>
        </p:nvGraphicFramePr>
        <p:xfrm>
          <a:off x="650608" y="1027666"/>
          <a:ext cx="7680960" cy="15440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80960">
                  <a:extLst>
                    <a:ext uri="{9D8B030D-6E8A-4147-A177-3AD203B41FA5}">
                      <a16:colId xmlns:a16="http://schemas.microsoft.com/office/drawing/2014/main" val="2448737861"/>
                    </a:ext>
                  </a:extLst>
                </a:gridCol>
              </a:tblGrid>
              <a:tr h="3860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Numerical</a:t>
                      </a:r>
                      <a:endParaRPr lang="ko-KR" altLang="en-US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998059"/>
                  </a:ext>
                </a:extLst>
              </a:tr>
              <a:tr h="386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bedrooms,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bathrooms</a:t>
                      </a:r>
                      <a:r>
                        <a:rPr lang="en-US" altLang="ko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ore-K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sqft_living</a:t>
                      </a:r>
                      <a:r>
                        <a:rPr lang="en-US" altLang="ko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ore-K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sqft_lot</a:t>
                      </a:r>
                      <a:r>
                        <a:rPr lang="en-US" altLang="ko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ore-K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sqft_above</a:t>
                      </a:r>
                      <a:r>
                        <a:rPr lang="en-US" altLang="ko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ore-K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sqft_basement</a:t>
                      </a:r>
                      <a:r>
                        <a:rPr lang="en-US" altLang="ko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sqft_living15</a:t>
                      </a:r>
                      <a:r>
                        <a:rPr lang="en-US" altLang="ko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sqft_lot15</a:t>
                      </a:r>
                      <a:endParaRPr lang="ko-Kore-KR" altLang="en-US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800621"/>
                  </a:ext>
                </a:extLst>
              </a:tr>
              <a:tr h="3860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6751"/>
                  </a:ext>
                </a:extLst>
              </a:tr>
              <a:tr h="386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Waterfront, </a:t>
                      </a:r>
                      <a:r>
                        <a:rPr lang="en-US" altLang="ko-Kore-K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lat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 long, </a:t>
                      </a:r>
                      <a:r>
                        <a:rPr lang="en-US" altLang="ko-Kore-K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yr_renovated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en-US" altLang="ko-Kore-K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yr_built</a:t>
                      </a:r>
                      <a:r>
                        <a:rPr lang="en-US" altLang="ko-Kore-K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 floors, date, view, condition, grade, </a:t>
                      </a:r>
                      <a:r>
                        <a:rPr lang="en-US" altLang="ko-Kore-K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zipcode</a:t>
                      </a:r>
                      <a:endParaRPr lang="ko-Kore-KR" altLang="en-US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88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2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1436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Setting to build linear model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58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89166" y="132643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u="sng" dirty="0"/>
              <a:t>Import library</a:t>
            </a:r>
            <a:endParaRPr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060AE-BE40-401E-925A-96C5C471E894}"/>
              </a:ext>
            </a:extLst>
          </p:cNvPr>
          <p:cNvSpPr txBox="1"/>
          <p:nvPr/>
        </p:nvSpPr>
        <p:spPr>
          <a:xfrm>
            <a:off x="457634" y="2908635"/>
            <a:ext cx="38203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Import pandas and matplotlib. Also import </a:t>
            </a:r>
            <a:r>
              <a:rPr lang="en-US" altLang="ko-KR" dirty="0" err="1"/>
              <a:t>statsmodel</a:t>
            </a:r>
            <a:r>
              <a:rPr lang="en-US" altLang="ko-KR" dirty="0"/>
              <a:t> to make linear model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Add the ‘%matplotlib inline’ to make easy using matplotlib function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E53BF8-DF68-49F3-80B0-D1BF2CBA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66" y="1338080"/>
            <a:ext cx="3788781" cy="10825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95176E-2819-4556-84BA-4D928429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672" y="1757846"/>
            <a:ext cx="3788781" cy="242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04CFF-FABA-4406-9ED6-9F52D8464786}"/>
              </a:ext>
            </a:extLst>
          </p:cNvPr>
          <p:cNvSpPr txBox="1"/>
          <p:nvPr/>
        </p:nvSpPr>
        <p:spPr>
          <a:xfrm>
            <a:off x="4572000" y="2908635"/>
            <a:ext cx="4297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Load the data with pandas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BB4E196-B9A8-494B-9701-33FCAD51C0B3}"/>
              </a:ext>
            </a:extLst>
          </p:cNvPr>
          <p:cNvCxnSpPr>
            <a:cxnSpLocks/>
          </p:cNvCxnSpPr>
          <p:nvPr/>
        </p:nvCxnSpPr>
        <p:spPr>
          <a:xfrm>
            <a:off x="4507106" y="1162174"/>
            <a:ext cx="0" cy="326824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1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89166" y="132643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Check data</a:t>
            </a:r>
            <a:endParaRPr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060AE-BE40-401E-925A-96C5C471E894}"/>
              </a:ext>
            </a:extLst>
          </p:cNvPr>
          <p:cNvSpPr txBox="1"/>
          <p:nvPr/>
        </p:nvSpPr>
        <p:spPr>
          <a:xfrm>
            <a:off x="231766" y="2441631"/>
            <a:ext cx="2238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Size of house dataset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CF5672-2D59-4859-A455-9118A3AAD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93" y="1421988"/>
            <a:ext cx="1562318" cy="8954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927028C-1A7F-4788-A9BE-EA5D67CB3EDF}"/>
              </a:ext>
            </a:extLst>
          </p:cNvPr>
          <p:cNvGrpSpPr/>
          <p:nvPr/>
        </p:nvGrpSpPr>
        <p:grpSpPr>
          <a:xfrm>
            <a:off x="2798810" y="1421988"/>
            <a:ext cx="3421626" cy="3470701"/>
            <a:chOff x="2696005" y="910560"/>
            <a:chExt cx="4182925" cy="409987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0E79DB-5679-4DFD-9290-DA57F3877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005" y="910560"/>
              <a:ext cx="1993982" cy="1343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B7420B2-EBB3-4619-B1A0-FB1D6EF4B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9488" y="910560"/>
              <a:ext cx="2129442" cy="1343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2607C35-0DF2-4A6C-B09F-1C7E52042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005" y="2322230"/>
              <a:ext cx="1976604" cy="1273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78E962E-D02D-4FBD-8CE0-50462C972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916" y="2322230"/>
              <a:ext cx="2129442" cy="139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62B81B6-5412-458A-B87D-D44773F9A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626" y="3657364"/>
              <a:ext cx="1948740" cy="127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5002B266-1C0F-4B49-9E78-975FC2E0C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687" y="3657364"/>
              <a:ext cx="1975044" cy="1353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67D7E72-3D5E-4A5A-A16D-3D6DAF790C58}"/>
              </a:ext>
            </a:extLst>
          </p:cNvPr>
          <p:cNvSpPr txBox="1"/>
          <p:nvPr/>
        </p:nvSpPr>
        <p:spPr>
          <a:xfrm>
            <a:off x="6356795" y="1949189"/>
            <a:ext cx="26631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 we can see in house dataset has many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So, we must build the model after preprocessing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F5346C-64F4-4D50-85FD-CC8D7CB62271}"/>
              </a:ext>
            </a:extLst>
          </p:cNvPr>
          <p:cNvCxnSpPr>
            <a:cxnSpLocks/>
          </p:cNvCxnSpPr>
          <p:nvPr/>
        </p:nvCxnSpPr>
        <p:spPr>
          <a:xfrm>
            <a:off x="2560319" y="1344685"/>
            <a:ext cx="0" cy="326824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78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89166" y="132643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Preprocessing data</a:t>
            </a:r>
            <a:endParaRPr u="sng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060AE-BE40-401E-925A-96C5C471E894}"/>
              </a:ext>
            </a:extLst>
          </p:cNvPr>
          <p:cNvSpPr txBox="1"/>
          <p:nvPr/>
        </p:nvSpPr>
        <p:spPr>
          <a:xfrm>
            <a:off x="330365" y="2964851"/>
            <a:ext cx="2165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Eliminate the outliers of numerical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Because of categorical variable can’t have outliers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5FF67-6B27-4326-B2BE-0A3B4577E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64" y="1287000"/>
            <a:ext cx="3999762" cy="139130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A58477-71E3-42EB-8FE6-3E7AAA96A6A1}"/>
              </a:ext>
            </a:extLst>
          </p:cNvPr>
          <p:cNvGrpSpPr/>
          <p:nvPr/>
        </p:nvGrpSpPr>
        <p:grpSpPr>
          <a:xfrm>
            <a:off x="2942253" y="2931913"/>
            <a:ext cx="1051612" cy="1503395"/>
            <a:chOff x="4729756" y="1287000"/>
            <a:chExt cx="1590897" cy="25885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95B18B1-470A-45B0-9788-36BC86EF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9756" y="2961026"/>
              <a:ext cx="1590897" cy="91452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3744C25-2CB2-4D32-8D8F-DE634DE4E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8333" y="1287000"/>
              <a:ext cx="1562318" cy="895475"/>
            </a:xfrm>
            <a:prstGeom prst="rect">
              <a:avLst/>
            </a:prstGeom>
          </p:spPr>
        </p:pic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0DADCE96-A007-472D-9982-4F20BFECAF3D}"/>
                </a:ext>
              </a:extLst>
            </p:cNvPr>
            <p:cNvSpPr/>
            <p:nvPr/>
          </p:nvSpPr>
          <p:spPr>
            <a:xfrm>
              <a:off x="5403809" y="2389239"/>
              <a:ext cx="247773" cy="35396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8363744-0B62-4F42-9AE3-C413FC39A3F0}"/>
              </a:ext>
            </a:extLst>
          </p:cNvPr>
          <p:cNvCxnSpPr>
            <a:cxnSpLocks/>
          </p:cNvCxnSpPr>
          <p:nvPr/>
        </p:nvCxnSpPr>
        <p:spPr>
          <a:xfrm>
            <a:off x="4530704" y="1109079"/>
            <a:ext cx="0" cy="326824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EFCC754-D31F-4951-BFFA-709428A83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759" y="1287000"/>
            <a:ext cx="4083877" cy="3135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74ED7E-EA1B-4CC9-87D7-7F91CF27200A}"/>
              </a:ext>
            </a:extLst>
          </p:cNvPr>
          <p:cNvSpPr txBox="1"/>
          <p:nvPr/>
        </p:nvSpPr>
        <p:spPr>
          <a:xfrm>
            <a:off x="4866964" y="1897458"/>
            <a:ext cx="385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Drop the categorical data from house dataset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9379EA-EEAD-413C-8CFC-7B61909F54A4}"/>
              </a:ext>
            </a:extLst>
          </p:cNvPr>
          <p:cNvGrpSpPr/>
          <p:nvPr/>
        </p:nvGrpSpPr>
        <p:grpSpPr>
          <a:xfrm>
            <a:off x="6039132" y="2678307"/>
            <a:ext cx="1053699" cy="1370394"/>
            <a:chOff x="4936980" y="2617571"/>
            <a:chExt cx="1053699" cy="13703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16AA9C5-B0D2-479D-B86D-CCBEC4182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6980" y="3521915"/>
              <a:ext cx="1053699" cy="4660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7180530-F236-4F65-B85D-E4628A373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6980" y="2617571"/>
              <a:ext cx="1051612" cy="531145"/>
            </a:xfrm>
            <a:prstGeom prst="rect">
              <a:avLst/>
            </a:prstGeom>
          </p:spPr>
        </p:pic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DD860ACC-C34B-40F5-8D6C-F7AF73F139FA}"/>
                </a:ext>
              </a:extLst>
            </p:cNvPr>
            <p:cNvSpPr/>
            <p:nvPr/>
          </p:nvSpPr>
          <p:spPr>
            <a:xfrm>
              <a:off x="5380895" y="3232528"/>
              <a:ext cx="163782" cy="20557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0196218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1859</Words>
  <Application>Microsoft Office PowerPoint</Application>
  <PresentationFormat>화면 슬라이드 쇼(16:9)</PresentationFormat>
  <Paragraphs>442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맑은 고딕</vt:lpstr>
      <vt:lpstr>Montserrat</vt:lpstr>
      <vt:lpstr>Lato Light</vt:lpstr>
      <vt:lpstr>Arial</vt:lpstr>
      <vt:lpstr>Georgia</vt:lpstr>
      <vt:lpstr>Raleway</vt:lpstr>
      <vt:lpstr>Calibri</vt:lpstr>
      <vt:lpstr>Lato</vt:lpstr>
      <vt:lpstr>Antonio template</vt:lpstr>
      <vt:lpstr>Assignment 1 </vt:lpstr>
      <vt:lpstr>Contents</vt:lpstr>
      <vt:lpstr> Introduce dataset</vt:lpstr>
      <vt:lpstr>House Dataset</vt:lpstr>
      <vt:lpstr>House Dataset</vt:lpstr>
      <vt:lpstr> Setting to build linear model</vt:lpstr>
      <vt:lpstr>Import library</vt:lpstr>
      <vt:lpstr>Check data</vt:lpstr>
      <vt:lpstr>Preprocessing data</vt:lpstr>
      <vt:lpstr>Correlation</vt:lpstr>
      <vt:lpstr>Correlation</vt:lpstr>
      <vt:lpstr>Correlation plot between price and variables</vt:lpstr>
      <vt:lpstr>Scatter matrix between price and variables</vt:lpstr>
      <vt:lpstr>VIF</vt:lpstr>
      <vt:lpstr>Model</vt:lpstr>
      <vt:lpstr>You can also split your content</vt:lpstr>
      <vt:lpstr>In two or three columns</vt:lpstr>
      <vt:lpstr>A picture is worth a thousand words</vt:lpstr>
      <vt:lpstr>Want big impact?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프레젠테이션</vt:lpstr>
      <vt:lpstr>PowerPoint 프레젠테이션</vt:lpstr>
      <vt:lpstr>PowerPoint 프레젠테이션</vt:lpstr>
      <vt:lpstr>PowerPoint 프레젠테이션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프레젠테이션</vt:lpstr>
      <vt:lpstr>Diagrams and infographics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</dc:title>
  <dc:creator>kwon</dc:creator>
  <cp:lastModifiedBy>kwon Tae Hyeon</cp:lastModifiedBy>
  <cp:revision>4</cp:revision>
  <dcterms:modified xsi:type="dcterms:W3CDTF">2021-09-16T06:30:02Z</dcterms:modified>
</cp:coreProperties>
</file>